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handoutMasterIdLst>
    <p:handoutMasterId r:id="rId14"/>
  </p:handoutMasterIdLst>
  <p:sldIdLst>
    <p:sldId id="256" r:id="rId4"/>
    <p:sldId id="261" r:id="rId5"/>
    <p:sldId id="262" r:id="rId6"/>
    <p:sldId id="263" r:id="rId7"/>
    <p:sldId id="269" r:id="rId8"/>
    <p:sldId id="264" r:id="rId9"/>
    <p:sldId id="258" r:id="rId10"/>
    <p:sldId id="259" r:id="rId11"/>
    <p:sldId id="260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948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0EFEF7-C684-4712-9739-460B7EFC4F5C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7088F3-0E99-4942-998E-360C51D8D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4004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088A-DE9B-47B1-97D2-31A94014718D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CB53-0823-4C27-ACF7-EEBD8DBF1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00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088A-DE9B-47B1-97D2-31A94014718D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CB53-0823-4C27-ACF7-EEBD8DBF1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921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088A-DE9B-47B1-97D2-31A94014718D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CB53-0823-4C27-ACF7-EEBD8DBF1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2051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6EB3B72-410F-4F78-832D-F78B25BA48F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513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51651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130080-597C-4FB1-87CD-889F34A79FC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1288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C91E8-A699-4710-BA4C-A36F5005A22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011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7D7B39-FAA1-4A28-A8FE-9235F379925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1503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DED643-C4DB-44C0-A3EE-FA4C14CD83D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2084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20DB65-FBE2-438D-B7BC-67A1F8D96AC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2792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9FC3F-E5D4-4F02-A0E1-60A40D27857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9266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A3FBA3-3739-4D79-A90D-048C7EB37EF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453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088A-DE9B-47B1-97D2-31A94014718D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CB53-0823-4C27-ACF7-EEBD8DBF1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984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0C4F49-57D0-4176-A18B-FD7AE4E0895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4521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3A5BE9-019A-4D6D-B2FD-5A60BF1732A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2928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EB10D5-080C-4103-A7BB-B468967E07E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4314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E66BE2-6D3C-456C-A597-2DD06DE2103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270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679B90-C4EF-4825-A20F-32E09C77F5E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8253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3CAA30-E5E4-4497-95E6-C15811D2ACE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5978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6D9E91-02B6-499B-935D-443E4A91056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9007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69DB9-54B9-4F74-8298-2CB75B22514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1432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5E2642-776C-47BF-A500-C0474DB5687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7189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4BB0AF-F3E7-4F4D-8BC7-872FFD8BFA9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225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088A-DE9B-47B1-97D2-31A94014718D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CB53-0823-4C27-ACF7-EEBD8DBF1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02131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7EDEA1-A328-4845-BFE7-42215A898E8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9577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591E3C-1346-4C2C-8481-B00DA30D8A4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44856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8214E-A3CE-4609-BEEB-461B4F1112A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8508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2A8ECD-6458-45B7-AB9F-B7C06B84475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261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088A-DE9B-47B1-97D2-31A94014718D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CB53-0823-4C27-ACF7-EEBD8DBF1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374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088A-DE9B-47B1-97D2-31A94014718D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CB53-0823-4C27-ACF7-EEBD8DBF1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415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088A-DE9B-47B1-97D2-31A94014718D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CB53-0823-4C27-ACF7-EEBD8DBF1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640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088A-DE9B-47B1-97D2-31A94014718D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CB53-0823-4C27-ACF7-EEBD8DBF1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67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088A-DE9B-47B1-97D2-31A94014718D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CB53-0823-4C27-ACF7-EEBD8DBF1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184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E088A-DE9B-47B1-97D2-31A94014718D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CB53-0823-4C27-ACF7-EEBD8DBF1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839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E088A-DE9B-47B1-97D2-31A94014718D}" type="datetimeFigureOut">
              <a:rPr lang="en-US" smtClean="0"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7CB53-0823-4C27-ACF7-EEBD8DBF1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182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5A0782A-A641-49A7-975B-1B40A4BA6E9C}" type="slidenum">
              <a:rPr lang="en-US" altLang="en-US" smtClean="0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410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8221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EBD7246-3573-45C1-B2B2-BD42696AF3E0}" type="slidenum">
              <a:rPr lang="en-US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191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600" dirty="0" smtClean="0">
                <a:solidFill>
                  <a:srgbClr val="00B0F0"/>
                </a:solidFill>
              </a:rPr>
              <a:t>Me </a:t>
            </a:r>
            <a:r>
              <a:rPr lang="en-US" sz="3600" dirty="0" err="1" smtClean="0">
                <a:solidFill>
                  <a:srgbClr val="00B0F0"/>
                </a:solidFill>
              </a:rPr>
              <a:t>llamo</a:t>
            </a:r>
            <a:r>
              <a:rPr lang="en-US" sz="3600" dirty="0" smtClean="0">
                <a:solidFill>
                  <a:srgbClr val="00B0F0"/>
                </a:solidFill>
              </a:rPr>
              <a:t> __________ </a:t>
            </a:r>
            <a:r>
              <a:rPr lang="en-US" sz="3600" dirty="0" err="1" smtClean="0">
                <a:solidFill>
                  <a:srgbClr val="00B0F0"/>
                </a:solidFill>
              </a:rPr>
              <a:t>Clase</a:t>
            </a:r>
            <a:r>
              <a:rPr lang="en-US" sz="3600" dirty="0" smtClean="0">
                <a:solidFill>
                  <a:srgbClr val="00B0F0"/>
                </a:solidFill>
              </a:rPr>
              <a:t> 7n/</a:t>
            </a:r>
            <a:r>
              <a:rPr lang="en-US" sz="3600" dirty="0" err="1" smtClean="0">
                <a:solidFill>
                  <a:srgbClr val="00B0F0"/>
                </a:solidFill>
              </a:rPr>
              <a:t>il</a:t>
            </a:r>
            <a:r>
              <a:rPr lang="en-US" sz="3600" dirty="0" smtClean="0">
                <a:solidFill>
                  <a:srgbClr val="00B0F0"/>
                </a:solidFill>
              </a:rPr>
              <a:t> (702)</a:t>
            </a:r>
            <a:br>
              <a:rPr lang="en-US" sz="3600" dirty="0" smtClean="0">
                <a:solidFill>
                  <a:srgbClr val="00B0F0"/>
                </a:solidFill>
              </a:rPr>
            </a:br>
            <a:r>
              <a:rPr lang="en-US" sz="3600" dirty="0" smtClean="0">
                <a:solidFill>
                  <a:srgbClr val="00B0F0"/>
                </a:solidFill>
              </a:rPr>
              <a:t>La </a:t>
            </a:r>
            <a:r>
              <a:rPr lang="en-US" sz="3600" dirty="0" err="1" smtClean="0">
                <a:solidFill>
                  <a:srgbClr val="00B0F0"/>
                </a:solidFill>
              </a:rPr>
              <a:t>fecha</a:t>
            </a:r>
            <a:r>
              <a:rPr lang="en-US" sz="3600" dirty="0" smtClean="0">
                <a:solidFill>
                  <a:srgbClr val="00B0F0"/>
                </a:solidFill>
              </a:rPr>
              <a:t> </a:t>
            </a:r>
            <a:r>
              <a:rPr lang="en-US" sz="3600" dirty="0" err="1" smtClean="0">
                <a:solidFill>
                  <a:srgbClr val="00B0F0"/>
                </a:solidFill>
              </a:rPr>
              <a:t>es</a:t>
            </a:r>
            <a:r>
              <a:rPr lang="en-US" sz="3600" dirty="0" smtClean="0">
                <a:solidFill>
                  <a:srgbClr val="00B0F0"/>
                </a:solidFill>
              </a:rPr>
              <a:t> el 19 de </a:t>
            </a:r>
            <a:r>
              <a:rPr lang="en-US" sz="3600" dirty="0" err="1" smtClean="0">
                <a:solidFill>
                  <a:srgbClr val="00B0F0"/>
                </a:solidFill>
              </a:rPr>
              <a:t>septiembre</a:t>
            </a:r>
            <a:r>
              <a:rPr lang="en-US" sz="3600" dirty="0" smtClean="0">
                <a:solidFill>
                  <a:srgbClr val="00B0F0"/>
                </a:solidFill>
              </a:rPr>
              <a:t> del 2013</a:t>
            </a:r>
            <a:endParaRPr lang="en-US" sz="3600" dirty="0">
              <a:solidFill>
                <a:srgbClr val="00B0F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200" y="1524000"/>
            <a:ext cx="8686800" cy="4876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3600" dirty="0" smtClean="0">
                <a:solidFill>
                  <a:srgbClr val="FF0000"/>
                </a:solidFill>
              </a:rPr>
              <a:t>Propósito # 2: </a:t>
            </a:r>
            <a:r>
              <a:rPr lang="es-ES" sz="3600" dirty="0" smtClean="0"/>
              <a:t>¿Cómo continuamos el repaso del año pasado?</a:t>
            </a:r>
          </a:p>
          <a:p>
            <a:pPr marL="0" indent="0">
              <a:buNone/>
            </a:pPr>
            <a:r>
              <a:rPr lang="es-ES" sz="3600" dirty="0" smtClean="0">
                <a:solidFill>
                  <a:srgbClr val="FF0000"/>
                </a:solidFill>
              </a:rPr>
              <a:t>Actividad Inicial:</a:t>
            </a:r>
          </a:p>
          <a:p>
            <a:pPr marL="0" indent="0">
              <a:buNone/>
            </a:pPr>
            <a:r>
              <a:rPr lang="es-ES" sz="3600" dirty="0" smtClean="0"/>
              <a:t>Copia  y responde </a:t>
            </a:r>
            <a:r>
              <a:rPr lang="es-ES" sz="3600" i="1" dirty="0" smtClean="0"/>
              <a:t>(in full </a:t>
            </a:r>
            <a:r>
              <a:rPr lang="es-ES" sz="3600" i="1" dirty="0" err="1" smtClean="0"/>
              <a:t>sentences</a:t>
            </a:r>
            <a:r>
              <a:rPr lang="es-ES" sz="3600" i="1" dirty="0" smtClean="0"/>
              <a:t>)</a:t>
            </a:r>
            <a:r>
              <a:rPr lang="es-ES" sz="3600" dirty="0" smtClean="0"/>
              <a:t>.</a:t>
            </a:r>
          </a:p>
          <a:p>
            <a:pPr marL="514350" indent="-514350">
              <a:buAutoNum type="arabicParenR"/>
            </a:pPr>
            <a:r>
              <a:rPr lang="es-ES" sz="3600" dirty="0" smtClean="0"/>
              <a:t>¿Quién es?</a:t>
            </a:r>
          </a:p>
          <a:p>
            <a:pPr marL="514350" indent="-514350">
              <a:buAutoNum type="arabicParenR"/>
            </a:pPr>
            <a:r>
              <a:rPr lang="es-ES" sz="3600" dirty="0" smtClean="0"/>
              <a:t>¿De qué nacionalidad es?</a:t>
            </a:r>
          </a:p>
          <a:p>
            <a:pPr marL="514350" indent="-514350">
              <a:buAutoNum type="arabicParenR"/>
            </a:pPr>
            <a:r>
              <a:rPr lang="es-ES" sz="3600" dirty="0" smtClean="0"/>
              <a:t>¿Es él guapo?</a:t>
            </a:r>
          </a:p>
          <a:p>
            <a:pPr marL="514350" indent="-514350">
              <a:buAutoNum type="arabicParenR"/>
            </a:pPr>
            <a:r>
              <a:rPr lang="es-ES" sz="3600" dirty="0" smtClean="0"/>
              <a:t>¿Cómo es? (3 características)</a:t>
            </a:r>
          </a:p>
          <a:p>
            <a:pPr marL="0" indent="0">
              <a:buNone/>
            </a:pPr>
            <a:endParaRPr lang="es-ES" sz="3600" dirty="0" smtClean="0"/>
          </a:p>
          <a:p>
            <a:pPr marL="0" indent="0">
              <a:buNone/>
            </a:pPr>
            <a:endParaRPr lang="es-ES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5150" y="2286000"/>
            <a:ext cx="222885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094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-152400"/>
            <a:ext cx="6324600" cy="1143000"/>
          </a:xfrm>
        </p:spPr>
        <p:txBody>
          <a:bodyPr/>
          <a:lstStyle/>
          <a:p>
            <a:r>
              <a:rPr lang="es-ES_tradnl" dirty="0" smtClean="0">
                <a:solidFill>
                  <a:srgbClr val="FF0000"/>
                </a:solidFill>
              </a:rPr>
              <a:t>Genero y numero</a:t>
            </a:r>
            <a:endParaRPr lang="es-ES_tradnl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762000"/>
            <a:ext cx="7772400" cy="4114800"/>
          </a:xfrm>
        </p:spPr>
        <p:txBody>
          <a:bodyPr/>
          <a:lstStyle/>
          <a:p>
            <a:r>
              <a:rPr lang="en-US" altLang="en-US" dirty="0" smtClean="0"/>
              <a:t>All </a:t>
            </a:r>
            <a:r>
              <a:rPr lang="en-US" altLang="en-US" i="1" dirty="0" smtClean="0"/>
              <a:t>articles, nouns, </a:t>
            </a:r>
            <a:r>
              <a:rPr lang="en-US" altLang="en-US" dirty="0" smtClean="0"/>
              <a:t>and </a:t>
            </a:r>
            <a:r>
              <a:rPr lang="en-US" altLang="en-US" i="1" dirty="0" smtClean="0"/>
              <a:t>adjectives </a:t>
            </a:r>
            <a:r>
              <a:rPr lang="en-US" altLang="en-US" dirty="0" smtClean="0"/>
              <a:t>MUST AGREE in GENDER </a:t>
            </a:r>
            <a:r>
              <a:rPr lang="en-US" altLang="en-US" sz="2000" dirty="0" smtClean="0"/>
              <a:t>(M or F)</a:t>
            </a:r>
            <a:r>
              <a:rPr lang="en-US" altLang="en-US" dirty="0" smtClean="0"/>
              <a:t> and NUMBER </a:t>
            </a:r>
            <a:r>
              <a:rPr lang="en-US" altLang="en-US" sz="2000" dirty="0" smtClean="0"/>
              <a:t>(singular or plural)</a:t>
            </a:r>
            <a:r>
              <a:rPr lang="en-US" altLang="en-US" dirty="0" smtClean="0"/>
              <a:t>.</a:t>
            </a:r>
          </a:p>
          <a:p>
            <a:r>
              <a:rPr lang="en-US" dirty="0" smtClean="0"/>
              <a:t>So…..</a:t>
            </a:r>
          </a:p>
          <a:p>
            <a:pPr marL="0" indent="0" algn="ctr">
              <a:buNone/>
            </a:pPr>
            <a:r>
              <a:rPr lang="en-US" dirty="0"/>
              <a:t> </a:t>
            </a:r>
            <a:r>
              <a:rPr lang="es-ES" sz="4400" dirty="0">
                <a:solidFill>
                  <a:srgbClr val="00B050"/>
                </a:solidFill>
              </a:rPr>
              <a:t>E</a:t>
            </a:r>
            <a:r>
              <a:rPr lang="es-ES" sz="4400" dirty="0" smtClean="0">
                <a:solidFill>
                  <a:srgbClr val="00B050"/>
                </a:solidFill>
              </a:rPr>
              <a:t>l</a:t>
            </a:r>
            <a:r>
              <a:rPr lang="es-ES" sz="4400" dirty="0" smtClean="0"/>
              <a:t> niñ</a:t>
            </a:r>
            <a:r>
              <a:rPr lang="es-ES" sz="4400" dirty="0" smtClean="0">
                <a:solidFill>
                  <a:srgbClr val="00B050"/>
                </a:solidFill>
              </a:rPr>
              <a:t>o</a:t>
            </a:r>
            <a:r>
              <a:rPr lang="es-ES" sz="4400" dirty="0" smtClean="0"/>
              <a:t> es pequeñ</a:t>
            </a:r>
            <a:r>
              <a:rPr lang="es-ES" sz="4400" dirty="0" smtClean="0">
                <a:solidFill>
                  <a:srgbClr val="00B050"/>
                </a:solidFill>
              </a:rPr>
              <a:t>o</a:t>
            </a:r>
            <a:r>
              <a:rPr lang="es-ES" sz="4400" dirty="0" smtClean="0"/>
              <a:t>.</a:t>
            </a:r>
          </a:p>
          <a:p>
            <a:pPr marL="0" indent="0">
              <a:buNone/>
            </a:pPr>
            <a:endParaRPr lang="es-ES" dirty="0" smtClean="0"/>
          </a:p>
          <a:p>
            <a:r>
              <a:rPr lang="es-ES" dirty="0" err="1" smtClean="0"/>
              <a:t>What</a:t>
            </a:r>
            <a:r>
              <a:rPr lang="es-ES" dirty="0" smtClean="0"/>
              <a:t> </a:t>
            </a:r>
            <a:r>
              <a:rPr lang="es-ES" dirty="0" err="1" smtClean="0"/>
              <a:t>gender</a:t>
            </a:r>
            <a:r>
              <a:rPr lang="es-ES" dirty="0" smtClean="0"/>
              <a:t> and </a:t>
            </a:r>
            <a:r>
              <a:rPr lang="es-ES" dirty="0" err="1" smtClean="0"/>
              <a:t>number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this</a:t>
            </a:r>
            <a:r>
              <a:rPr lang="es-ES" dirty="0" smtClean="0"/>
              <a:t> </a:t>
            </a:r>
            <a:r>
              <a:rPr lang="es-ES" dirty="0" err="1" smtClean="0"/>
              <a:t>sentence</a:t>
            </a:r>
            <a:r>
              <a:rPr lang="es-ES" dirty="0" smtClean="0"/>
              <a:t>?</a:t>
            </a:r>
          </a:p>
          <a:p>
            <a:pPr marL="0" indent="0">
              <a:buNone/>
            </a:pPr>
            <a:endParaRPr lang="es-ES" dirty="0"/>
          </a:p>
          <a:p>
            <a:r>
              <a:rPr lang="es-ES" dirty="0" err="1" smtClean="0"/>
              <a:t>Now</a:t>
            </a:r>
            <a:r>
              <a:rPr lang="es-ES" dirty="0" smtClean="0"/>
              <a:t>, </a:t>
            </a:r>
            <a:r>
              <a:rPr lang="es-ES" dirty="0" err="1" smtClean="0"/>
              <a:t>make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sentence</a:t>
            </a:r>
            <a:r>
              <a:rPr lang="es-ES" dirty="0" smtClean="0"/>
              <a:t>  Plural.</a:t>
            </a:r>
            <a:endParaRPr lang="es-E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971800" y="3581400"/>
            <a:ext cx="9906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429000" y="3581400"/>
            <a:ext cx="0" cy="381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2209800" y="3048000"/>
            <a:ext cx="685800" cy="6858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1981200" y="3657600"/>
            <a:ext cx="381000" cy="190500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724400" y="3657600"/>
            <a:ext cx="1905000" cy="0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4038600" y="3124200"/>
            <a:ext cx="609600" cy="609600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4343400" y="2774043"/>
            <a:ext cx="16328" cy="350157"/>
          </a:xfrm>
          <a:prstGeom prst="straightConnector1">
            <a:avLst/>
          </a:prstGeom>
          <a:ln w="254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5791200" y="3657600"/>
            <a:ext cx="685800" cy="190500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1050925" y="3352800"/>
            <a:ext cx="108267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solidFill>
                  <a:srgbClr val="0070C0"/>
                </a:solidFill>
                <a:cs typeface="Arial" charset="0"/>
              </a:rPr>
              <a:t>Definite article</a:t>
            </a:r>
            <a:endParaRPr lang="en-US" altLang="en-US" sz="2000" b="1" dirty="0" smtClean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30" name="Text Box 4"/>
          <p:cNvSpPr txBox="1">
            <a:spLocks noChangeArrowheads="1"/>
          </p:cNvSpPr>
          <p:nvPr/>
        </p:nvSpPr>
        <p:spPr bwMode="auto">
          <a:xfrm>
            <a:off x="3032125" y="3867090"/>
            <a:ext cx="10826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solidFill>
                  <a:srgbClr val="FF0000"/>
                </a:solidFill>
                <a:cs typeface="Arial" charset="0"/>
              </a:rPr>
              <a:t>Noun</a:t>
            </a:r>
            <a:endParaRPr lang="en-US" altLang="en-US" sz="2000" b="1" dirty="0" smtClean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31" name="Text Box 4"/>
          <p:cNvSpPr txBox="1">
            <a:spLocks noChangeArrowheads="1"/>
          </p:cNvSpPr>
          <p:nvPr/>
        </p:nvSpPr>
        <p:spPr bwMode="auto">
          <a:xfrm>
            <a:off x="4022725" y="2438400"/>
            <a:ext cx="10826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solidFill>
                  <a:srgbClr val="7030A0"/>
                </a:solidFill>
                <a:cs typeface="Arial" charset="0"/>
              </a:rPr>
              <a:t>Verb</a:t>
            </a:r>
            <a:endParaRPr lang="en-US" altLang="en-US" sz="2000" b="1" dirty="0" smtClean="0">
              <a:solidFill>
                <a:srgbClr val="7030A0"/>
              </a:solidFill>
              <a:cs typeface="Times New Roman" pitchFamily="18" charset="0"/>
            </a:endParaRPr>
          </a:p>
        </p:txBody>
      </p:sp>
      <p:sp>
        <p:nvSpPr>
          <p:cNvPr id="32" name="Text Box 4"/>
          <p:cNvSpPr txBox="1">
            <a:spLocks noChangeArrowheads="1"/>
          </p:cNvSpPr>
          <p:nvPr/>
        </p:nvSpPr>
        <p:spPr bwMode="auto">
          <a:xfrm>
            <a:off x="6477000" y="3581400"/>
            <a:ext cx="1447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solidFill>
                  <a:srgbClr val="FFC000"/>
                </a:solidFill>
                <a:cs typeface="Arial" charset="0"/>
              </a:rPr>
              <a:t>Adjective</a:t>
            </a:r>
            <a:endParaRPr lang="en-US" altLang="en-US" sz="2000" b="1" dirty="0" smtClean="0">
              <a:solidFill>
                <a:srgbClr val="FFC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730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7543800" cy="960438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Vocabulario: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838200"/>
            <a:ext cx="8839200" cy="4411663"/>
          </a:xfrm>
        </p:spPr>
        <p:txBody>
          <a:bodyPr/>
          <a:lstStyle/>
          <a:p>
            <a:r>
              <a:rPr lang="en-US" altLang="en-US"/>
              <a:t>¿Cómo eres?		          </a:t>
            </a:r>
          </a:p>
          <a:p>
            <a:r>
              <a:rPr lang="en-US" altLang="en-US"/>
              <a:t>¿Cómo es…?</a:t>
            </a:r>
          </a:p>
          <a:p>
            <a:r>
              <a:rPr lang="en-US" altLang="en-US"/>
              <a:t>Soy _______.		</a:t>
            </a:r>
          </a:p>
          <a:p>
            <a:r>
              <a:rPr lang="en-US" altLang="en-US"/>
              <a:t>¿Quien es…?</a:t>
            </a:r>
          </a:p>
          <a:p>
            <a:r>
              <a:rPr lang="en-US" altLang="en-US"/>
              <a:t>… es …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3124200" y="914400"/>
            <a:ext cx="3057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What are you like?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3429000" y="2057400"/>
            <a:ext cx="24749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I am _______.</a:t>
            </a: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3657600"/>
            <a:ext cx="19431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125" y="3657600"/>
            <a:ext cx="1878013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914775"/>
            <a:ext cx="2343150" cy="195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1363" y="2714625"/>
            <a:ext cx="1976437" cy="307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6" name="Line 10"/>
          <p:cNvSpPr>
            <a:spLocks noChangeShapeType="1"/>
          </p:cNvSpPr>
          <p:nvPr/>
        </p:nvSpPr>
        <p:spPr bwMode="auto">
          <a:xfrm>
            <a:off x="914400" y="601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4107" name="Line 11"/>
          <p:cNvSpPr>
            <a:spLocks noChangeShapeType="1"/>
          </p:cNvSpPr>
          <p:nvPr/>
        </p:nvSpPr>
        <p:spPr bwMode="auto">
          <a:xfrm>
            <a:off x="1600200" y="57912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3124200" y="6248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4191000" y="57912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5410200" y="5715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4111" name="Line 15"/>
          <p:cNvSpPr>
            <a:spLocks noChangeShapeType="1"/>
          </p:cNvSpPr>
          <p:nvPr/>
        </p:nvSpPr>
        <p:spPr bwMode="auto">
          <a:xfrm>
            <a:off x="6553200" y="57150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4112" name="Line 16"/>
          <p:cNvSpPr>
            <a:spLocks noChangeShapeType="1"/>
          </p:cNvSpPr>
          <p:nvPr/>
        </p:nvSpPr>
        <p:spPr bwMode="auto">
          <a:xfrm>
            <a:off x="7772400" y="51816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4113" name="Line 17"/>
          <p:cNvSpPr>
            <a:spLocks noChangeShapeType="1"/>
          </p:cNvSpPr>
          <p:nvPr/>
        </p:nvSpPr>
        <p:spPr bwMode="auto">
          <a:xfrm>
            <a:off x="8382000" y="54864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533400" y="6324600"/>
            <a:ext cx="7572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alto</a:t>
            </a:r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1295400" y="6324600"/>
            <a:ext cx="844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baja</a:t>
            </a:r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2667000" y="6324600"/>
            <a:ext cx="847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bajo</a:t>
            </a:r>
          </a:p>
        </p:txBody>
      </p:sp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3733800" y="6324600"/>
            <a:ext cx="754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dirty="0" smtClean="0">
                <a:solidFill>
                  <a:srgbClr val="0000FF"/>
                </a:solidFill>
                <a:latin typeface="Verdana" pitchFamily="34" charset="0"/>
              </a:rPr>
              <a:t>alta</a:t>
            </a:r>
          </a:p>
        </p:txBody>
      </p:sp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4724400" y="5943600"/>
            <a:ext cx="1389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delgado</a:t>
            </a:r>
          </a:p>
        </p:txBody>
      </p:sp>
      <p:sp>
        <p:nvSpPr>
          <p:cNvPr id="4119" name="Text Box 23"/>
          <p:cNvSpPr txBox="1">
            <a:spLocks noChangeArrowheads="1"/>
          </p:cNvSpPr>
          <p:nvPr/>
        </p:nvSpPr>
        <p:spPr bwMode="auto">
          <a:xfrm>
            <a:off x="6019800" y="6324600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gordo</a:t>
            </a:r>
          </a:p>
        </p:txBody>
      </p:sp>
      <p:sp>
        <p:nvSpPr>
          <p:cNvPr id="4120" name="Text Box 24"/>
          <p:cNvSpPr txBox="1">
            <a:spLocks noChangeArrowheads="1"/>
          </p:cNvSpPr>
          <p:nvPr/>
        </p:nvSpPr>
        <p:spPr bwMode="auto">
          <a:xfrm>
            <a:off x="7165975" y="5791200"/>
            <a:ext cx="1063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gorda</a:t>
            </a:r>
          </a:p>
        </p:txBody>
      </p:sp>
      <p:sp>
        <p:nvSpPr>
          <p:cNvPr id="4121" name="Text Box 25"/>
          <p:cNvSpPr txBox="1">
            <a:spLocks noChangeArrowheads="1"/>
          </p:cNvSpPr>
          <p:nvPr/>
        </p:nvSpPr>
        <p:spPr bwMode="auto">
          <a:xfrm>
            <a:off x="7620000" y="6324600"/>
            <a:ext cx="1385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delgada</a:t>
            </a:r>
          </a:p>
        </p:txBody>
      </p:sp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3352800" y="1447800"/>
            <a:ext cx="2495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What is … like?</a:t>
            </a:r>
          </a:p>
        </p:txBody>
      </p:sp>
      <p:sp>
        <p:nvSpPr>
          <p:cNvPr id="4123" name="Text Box 27"/>
          <p:cNvSpPr txBox="1">
            <a:spLocks noChangeArrowheads="1"/>
          </p:cNvSpPr>
          <p:nvPr/>
        </p:nvSpPr>
        <p:spPr bwMode="auto">
          <a:xfrm>
            <a:off x="3352800" y="2667000"/>
            <a:ext cx="1631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Who is…?</a:t>
            </a:r>
          </a:p>
        </p:txBody>
      </p:sp>
      <p:sp>
        <p:nvSpPr>
          <p:cNvPr id="4124" name="Text Box 28"/>
          <p:cNvSpPr txBox="1">
            <a:spLocks noChangeArrowheads="1"/>
          </p:cNvSpPr>
          <p:nvPr/>
        </p:nvSpPr>
        <p:spPr bwMode="auto">
          <a:xfrm>
            <a:off x="2514600" y="3200400"/>
            <a:ext cx="1141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… is …</a:t>
            </a:r>
          </a:p>
        </p:txBody>
      </p:sp>
    </p:spTree>
    <p:extLst>
      <p:ext uri="{BB962C8B-B14F-4D97-AF65-F5344CB8AC3E}">
        <p14:creationId xmlns:p14="http://schemas.microsoft.com/office/powerpoint/2010/main" val="217044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57200"/>
            <a:ext cx="19812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3" name="Line 3"/>
          <p:cNvSpPr>
            <a:spLocks noChangeShapeType="1"/>
          </p:cNvSpPr>
          <p:nvPr/>
        </p:nvSpPr>
        <p:spPr bwMode="auto">
          <a:xfrm>
            <a:off x="2209800" y="2590800"/>
            <a:ext cx="609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990600" y="2743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57200"/>
            <a:ext cx="1387475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762000"/>
            <a:ext cx="2114550" cy="216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7" name="Line 7"/>
          <p:cNvSpPr>
            <a:spLocks noChangeShapeType="1"/>
          </p:cNvSpPr>
          <p:nvPr/>
        </p:nvSpPr>
        <p:spPr bwMode="auto">
          <a:xfrm flipH="1">
            <a:off x="3657600" y="2362200"/>
            <a:ext cx="6858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6477000" y="28194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886200"/>
            <a:ext cx="2819400" cy="2511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962400"/>
            <a:ext cx="1905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962400"/>
            <a:ext cx="1150938" cy="218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32" name="Line 12"/>
          <p:cNvSpPr>
            <a:spLocks noChangeShapeType="1"/>
          </p:cNvSpPr>
          <p:nvPr/>
        </p:nvSpPr>
        <p:spPr bwMode="auto">
          <a:xfrm flipV="1">
            <a:off x="1295400" y="5867400"/>
            <a:ext cx="914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 flipH="1">
            <a:off x="2895600" y="6096000"/>
            <a:ext cx="762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>
            <a:off x="5334000" y="5867400"/>
            <a:ext cx="685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35" name="Line 15"/>
          <p:cNvSpPr>
            <a:spLocks noChangeShapeType="1"/>
          </p:cNvSpPr>
          <p:nvPr/>
        </p:nvSpPr>
        <p:spPr bwMode="auto">
          <a:xfrm flipH="1">
            <a:off x="6248400" y="6019800"/>
            <a:ext cx="685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6019800" y="3276600"/>
            <a:ext cx="917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vieja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2743200" y="3124200"/>
            <a:ext cx="1030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joven</a:t>
            </a:r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679450" y="3200400"/>
            <a:ext cx="920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viejo</a:t>
            </a: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838200" y="6172200"/>
            <a:ext cx="739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rica</a:t>
            </a: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2286000" y="6400800"/>
            <a:ext cx="742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rico</a:t>
            </a:r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5562600" y="6248400"/>
            <a:ext cx="10620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pobre</a:t>
            </a:r>
          </a:p>
        </p:txBody>
      </p:sp>
    </p:spTree>
    <p:extLst>
      <p:ext uri="{BB962C8B-B14F-4D97-AF65-F5344CB8AC3E}">
        <p14:creationId xmlns:p14="http://schemas.microsoft.com/office/powerpoint/2010/main" val="48696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33400"/>
            <a:ext cx="2457450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7" name="Line 3"/>
          <p:cNvSpPr>
            <a:spLocks noChangeShapeType="1"/>
          </p:cNvSpPr>
          <p:nvPr/>
        </p:nvSpPr>
        <p:spPr bwMode="auto">
          <a:xfrm>
            <a:off x="1524000" y="2362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2743200" y="22860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958850" y="2743200"/>
            <a:ext cx="1098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fuerte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2286000" y="2971800"/>
            <a:ext cx="91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débil</a:t>
            </a:r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81000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733800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57200"/>
            <a:ext cx="251460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581400"/>
            <a:ext cx="1933575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200400"/>
            <a:ext cx="144780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3276600"/>
            <a:ext cx="1295400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5329238"/>
            <a:ext cx="1528763" cy="152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8" name="Picture 1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5181600"/>
            <a:ext cx="1263650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9" name="Line 15"/>
          <p:cNvSpPr>
            <a:spLocks noChangeShapeType="1"/>
          </p:cNvSpPr>
          <p:nvPr/>
        </p:nvSpPr>
        <p:spPr bwMode="auto">
          <a:xfrm>
            <a:off x="4953000" y="24384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6160" name="Line 16"/>
          <p:cNvSpPr>
            <a:spLocks noChangeShapeType="1"/>
          </p:cNvSpPr>
          <p:nvPr/>
        </p:nvSpPr>
        <p:spPr bwMode="auto">
          <a:xfrm>
            <a:off x="7239000" y="2286000"/>
            <a:ext cx="3810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6161" name="Line 17"/>
          <p:cNvSpPr>
            <a:spLocks noChangeShapeType="1"/>
          </p:cNvSpPr>
          <p:nvPr/>
        </p:nvSpPr>
        <p:spPr bwMode="auto">
          <a:xfrm flipH="1">
            <a:off x="1295400" y="5791200"/>
            <a:ext cx="304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6162" name="Line 18"/>
          <p:cNvSpPr>
            <a:spLocks noChangeShapeType="1"/>
          </p:cNvSpPr>
          <p:nvPr/>
        </p:nvSpPr>
        <p:spPr bwMode="auto">
          <a:xfrm flipH="1">
            <a:off x="3200400" y="5867400"/>
            <a:ext cx="76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6163" name="Line 19"/>
          <p:cNvSpPr>
            <a:spLocks noChangeShapeType="1"/>
          </p:cNvSpPr>
          <p:nvPr/>
        </p:nvSpPr>
        <p:spPr bwMode="auto">
          <a:xfrm>
            <a:off x="6019800" y="4343400"/>
            <a:ext cx="76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6164" name="Line 20"/>
          <p:cNvSpPr>
            <a:spLocks noChangeShapeType="1"/>
          </p:cNvSpPr>
          <p:nvPr/>
        </p:nvSpPr>
        <p:spPr bwMode="auto">
          <a:xfrm flipH="1" flipV="1">
            <a:off x="6172200" y="4953000"/>
            <a:ext cx="76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6165" name="Line 21"/>
          <p:cNvSpPr>
            <a:spLocks noChangeShapeType="1"/>
          </p:cNvSpPr>
          <p:nvPr/>
        </p:nvSpPr>
        <p:spPr bwMode="auto">
          <a:xfrm>
            <a:off x="8077200" y="4419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6166" name="Line 22"/>
          <p:cNvSpPr>
            <a:spLocks noChangeShapeType="1"/>
          </p:cNvSpPr>
          <p:nvPr/>
        </p:nvSpPr>
        <p:spPr bwMode="auto">
          <a:xfrm flipV="1">
            <a:off x="8077200" y="5181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4598988" y="2743200"/>
            <a:ext cx="6588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feo</a:t>
            </a:r>
          </a:p>
        </p:txBody>
      </p:sp>
      <p:sp>
        <p:nvSpPr>
          <p:cNvPr id="6168" name="Text Box 24"/>
          <p:cNvSpPr txBox="1">
            <a:spLocks noChangeArrowheads="1"/>
          </p:cNvSpPr>
          <p:nvPr/>
        </p:nvSpPr>
        <p:spPr bwMode="auto">
          <a:xfrm>
            <a:off x="7543800" y="2209800"/>
            <a:ext cx="1127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guapo</a:t>
            </a:r>
          </a:p>
        </p:txBody>
      </p:sp>
      <p:sp>
        <p:nvSpPr>
          <p:cNvPr id="6169" name="Text Box 25"/>
          <p:cNvSpPr txBox="1">
            <a:spLocks noChangeArrowheads="1"/>
          </p:cNvSpPr>
          <p:nvPr/>
        </p:nvSpPr>
        <p:spPr bwMode="auto">
          <a:xfrm>
            <a:off x="792163" y="6172200"/>
            <a:ext cx="6556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fea</a:t>
            </a:r>
          </a:p>
        </p:txBody>
      </p:sp>
      <p:sp>
        <p:nvSpPr>
          <p:cNvPr id="6170" name="Text Box 26"/>
          <p:cNvSpPr txBox="1">
            <a:spLocks noChangeArrowheads="1"/>
          </p:cNvSpPr>
          <p:nvPr/>
        </p:nvSpPr>
        <p:spPr bwMode="auto">
          <a:xfrm>
            <a:off x="2667000" y="6172200"/>
            <a:ext cx="1141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bonita</a:t>
            </a:r>
          </a:p>
        </p:txBody>
      </p:sp>
      <p:sp>
        <p:nvSpPr>
          <p:cNvPr id="6171" name="Text Box 27"/>
          <p:cNvSpPr txBox="1">
            <a:spLocks noChangeArrowheads="1"/>
          </p:cNvSpPr>
          <p:nvPr/>
        </p:nvSpPr>
        <p:spPr bwMode="auto">
          <a:xfrm>
            <a:off x="5105400" y="4495800"/>
            <a:ext cx="1622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atlético/</a:t>
            </a:r>
            <a:r>
              <a:rPr lang="es-ES_tradnl" altLang="en-US" sz="2400" smtClean="0">
                <a:solidFill>
                  <a:srgbClr val="333399"/>
                </a:solidFill>
                <a:latin typeface="Verdana" pitchFamily="34" charset="0"/>
              </a:rPr>
              <a:t>a</a:t>
            </a:r>
            <a:endParaRPr lang="es-ES_tradnl" altLang="en-US" sz="2400" smtClean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6172" name="Text Box 28"/>
          <p:cNvSpPr txBox="1">
            <a:spLocks noChangeArrowheads="1"/>
          </p:cNvSpPr>
          <p:nvPr/>
        </p:nvSpPr>
        <p:spPr bwMode="auto">
          <a:xfrm>
            <a:off x="7086600" y="4724400"/>
            <a:ext cx="1878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smtClean="0">
                <a:solidFill>
                  <a:srgbClr val="0000FF"/>
                </a:solidFill>
                <a:latin typeface="Verdana" pitchFamily="34" charset="0"/>
              </a:rPr>
              <a:t>perezoso/</a:t>
            </a:r>
            <a:r>
              <a:rPr lang="es-ES_tradnl" altLang="en-US" sz="2400" smtClean="0">
                <a:solidFill>
                  <a:srgbClr val="333399"/>
                </a:solidFill>
                <a:latin typeface="Verdana" pitchFamily="34" charset="0"/>
              </a:rPr>
              <a:t>a</a:t>
            </a:r>
            <a:endParaRPr lang="es-ES_tradnl" altLang="en-US" sz="2400" smtClean="0">
              <a:solidFill>
                <a:srgbClr val="0000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68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de los </a:t>
            </a:r>
            <a:r>
              <a:rPr lang="en-US" dirty="0" err="1" smtClean="0"/>
              <a:t>adjetivos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212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152400"/>
            <a:ext cx="2143125" cy="2143125"/>
          </a:xfrm>
          <a:noFill/>
          <a:ln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28600"/>
            <a:ext cx="17526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152400" y="2286000"/>
            <a:ext cx="2401888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smtClean="0">
                <a:solidFill>
                  <a:srgbClr val="0000FF"/>
                </a:solidFill>
                <a:latin typeface="Verdana" pitchFamily="34" charset="0"/>
              </a:rPr>
              <a:t>Cómico/a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smtClean="0">
                <a:solidFill>
                  <a:srgbClr val="0000FF"/>
                </a:solidFill>
                <a:latin typeface="Verdana" pitchFamily="34" charset="0"/>
              </a:rPr>
              <a:t>Gracioso/a</a:t>
            </a:r>
            <a:endParaRPr lang="es-ES_tradnl" altLang="en-US" sz="2800" b="1" u="sng" smtClean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2971800" y="2133600"/>
            <a:ext cx="16986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smtClean="0">
                <a:solidFill>
                  <a:srgbClr val="0000FF"/>
                </a:solidFill>
                <a:latin typeface="Verdana" pitchFamily="34" charset="0"/>
              </a:rPr>
              <a:t>Serio/a</a:t>
            </a:r>
            <a:endParaRPr lang="es-ES_tradnl" altLang="en-US" sz="2800" b="1" u="sng" smtClean="0">
              <a:solidFill>
                <a:srgbClr val="0000FF"/>
              </a:solidFill>
              <a:latin typeface="Verdana" pitchFamily="34" charset="0"/>
            </a:endParaRPr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609600"/>
            <a:ext cx="1203325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533400"/>
            <a:ext cx="1371600" cy="1287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743200"/>
            <a:ext cx="1600200" cy="1281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0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743200"/>
            <a:ext cx="1203325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1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876800"/>
            <a:ext cx="117475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2" name="Picture 1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953000"/>
            <a:ext cx="1058863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3" name="Picture 1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505200"/>
            <a:ext cx="1747838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4" name="Picture 1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962400"/>
            <a:ext cx="1828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76200" y="5257800"/>
            <a:ext cx="26431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smtClean="0">
                <a:solidFill>
                  <a:srgbClr val="0000FF"/>
                </a:solidFill>
                <a:latin typeface="Verdana" pitchFamily="34" charset="0"/>
              </a:rPr>
              <a:t>Simpático/a</a:t>
            </a:r>
            <a:endParaRPr lang="es-ES_tradnl" altLang="en-US" sz="2800" b="1" u="sng" smtClean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2286000" y="5867400"/>
            <a:ext cx="2668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smtClean="0">
                <a:solidFill>
                  <a:srgbClr val="0000FF"/>
                </a:solidFill>
                <a:latin typeface="Verdana" pitchFamily="34" charset="0"/>
              </a:rPr>
              <a:t>antipático/a</a:t>
            </a:r>
            <a:endParaRPr lang="es-ES_tradnl" altLang="en-US" sz="2800" b="1" u="sng" smtClean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7187" name="Text Box 19"/>
          <p:cNvSpPr txBox="1">
            <a:spLocks noChangeArrowheads="1"/>
          </p:cNvSpPr>
          <p:nvPr/>
        </p:nvSpPr>
        <p:spPr bwMode="auto">
          <a:xfrm>
            <a:off x="6172200" y="1905000"/>
            <a:ext cx="17129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smtClean="0">
                <a:solidFill>
                  <a:srgbClr val="0000FF"/>
                </a:solidFill>
                <a:latin typeface="Verdana" pitchFamily="34" charset="0"/>
              </a:rPr>
              <a:t>rubio/a</a:t>
            </a:r>
            <a:endParaRPr lang="es-ES_tradnl" altLang="en-US" sz="2800" b="1" u="sng" smtClean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auto">
          <a:xfrm>
            <a:off x="5943600" y="4114800"/>
            <a:ext cx="2198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smtClean="0">
                <a:solidFill>
                  <a:srgbClr val="0000FF"/>
                </a:solidFill>
                <a:latin typeface="Verdana" pitchFamily="34" charset="0"/>
              </a:rPr>
              <a:t>moreno/a</a:t>
            </a:r>
            <a:endParaRPr lang="es-ES_tradnl" altLang="en-US" sz="2800" b="1" u="sng" smtClean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7189" name="Text Box 21"/>
          <p:cNvSpPr txBox="1">
            <a:spLocks noChangeArrowheads="1"/>
          </p:cNvSpPr>
          <p:nvPr/>
        </p:nvSpPr>
        <p:spPr bwMode="auto">
          <a:xfrm>
            <a:off x="5867400" y="6248400"/>
            <a:ext cx="23812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smtClean="0">
                <a:solidFill>
                  <a:srgbClr val="0000FF"/>
                </a:solidFill>
                <a:latin typeface="Verdana" pitchFamily="34" charset="0"/>
              </a:rPr>
              <a:t>pelirrojo/a</a:t>
            </a:r>
            <a:endParaRPr lang="es-ES_tradnl" altLang="en-US" sz="2800" b="1" u="sng" smtClean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7190" name="Line 22"/>
          <p:cNvSpPr>
            <a:spLocks noChangeShapeType="1"/>
          </p:cNvSpPr>
          <p:nvPr/>
        </p:nvSpPr>
        <p:spPr bwMode="auto">
          <a:xfrm>
            <a:off x="6400800" y="990600"/>
            <a:ext cx="4572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7191" name="Line 23"/>
          <p:cNvSpPr>
            <a:spLocks noChangeShapeType="1"/>
          </p:cNvSpPr>
          <p:nvPr/>
        </p:nvSpPr>
        <p:spPr bwMode="auto">
          <a:xfrm flipH="1">
            <a:off x="6858000" y="914400"/>
            <a:ext cx="4572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7192" name="Line 24"/>
          <p:cNvSpPr>
            <a:spLocks noChangeShapeType="1"/>
          </p:cNvSpPr>
          <p:nvPr/>
        </p:nvSpPr>
        <p:spPr bwMode="auto">
          <a:xfrm flipH="1">
            <a:off x="7010400" y="3048000"/>
            <a:ext cx="2286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7193" name="Line 25"/>
          <p:cNvSpPr>
            <a:spLocks noChangeShapeType="1"/>
          </p:cNvSpPr>
          <p:nvPr/>
        </p:nvSpPr>
        <p:spPr bwMode="auto">
          <a:xfrm flipH="1">
            <a:off x="6934200" y="5257800"/>
            <a:ext cx="4572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7194" name="Line 26"/>
          <p:cNvSpPr>
            <a:spLocks noChangeShapeType="1"/>
          </p:cNvSpPr>
          <p:nvPr/>
        </p:nvSpPr>
        <p:spPr bwMode="auto">
          <a:xfrm>
            <a:off x="6553200" y="3200400"/>
            <a:ext cx="4572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7195" name="Line 27"/>
          <p:cNvSpPr>
            <a:spLocks noChangeShapeType="1"/>
          </p:cNvSpPr>
          <p:nvPr/>
        </p:nvSpPr>
        <p:spPr bwMode="auto">
          <a:xfrm>
            <a:off x="6477000" y="5334000"/>
            <a:ext cx="4572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391400" y="-76200"/>
            <a:ext cx="15953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9/20/13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40624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772400" cy="1143000"/>
          </a:xfrm>
        </p:spPr>
        <p:txBody>
          <a:bodyPr/>
          <a:lstStyle/>
          <a:p>
            <a:r>
              <a:rPr lang="es-ES_tradnl" altLang="en-US">
                <a:solidFill>
                  <a:srgbClr val="FF0000"/>
                </a:solidFill>
              </a:rPr>
              <a:t>Artículos y sustantivos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In Spanish, all NOUNS </a:t>
            </a:r>
            <a:r>
              <a:rPr lang="en-US" altLang="en-US" i="1" dirty="0"/>
              <a:t>(</a:t>
            </a:r>
            <a:r>
              <a:rPr lang="en-US" altLang="en-US" i="1" dirty="0" err="1"/>
              <a:t>sustantivos</a:t>
            </a:r>
            <a:r>
              <a:rPr lang="en-US" altLang="en-US" i="1" dirty="0"/>
              <a:t>)</a:t>
            </a:r>
            <a:r>
              <a:rPr lang="en-US" altLang="en-US" dirty="0"/>
              <a:t> have a GENDER.  Either MASCULINE or FEMENINE.</a:t>
            </a:r>
          </a:p>
          <a:p>
            <a:r>
              <a:rPr lang="en-US" altLang="en-US" dirty="0"/>
              <a:t>Almost all nouns that end in –O are masculine.</a:t>
            </a:r>
          </a:p>
          <a:p>
            <a:r>
              <a:rPr lang="en-US" altLang="en-US" dirty="0"/>
              <a:t>Almost all nouns that end in –A are </a:t>
            </a:r>
            <a:r>
              <a:rPr lang="en-US" altLang="en-US" dirty="0" err="1"/>
              <a:t>femenine</a:t>
            </a:r>
            <a:r>
              <a:rPr lang="en-US" altLang="en-US" dirty="0" smtClean="0"/>
              <a:t>.</a:t>
            </a:r>
          </a:p>
          <a:p>
            <a:r>
              <a:rPr lang="en-US" altLang="en-US" dirty="0" smtClean="0"/>
              <a:t>Any noun that ends in an –E or a CONSONANT can </a:t>
            </a:r>
            <a:r>
              <a:rPr lang="en-US" altLang="en-US" smtClean="0"/>
              <a:t>be either M or F</a:t>
            </a:r>
            <a:endParaRPr lang="en-US" altLang="en-US"/>
          </a:p>
        </p:txBody>
      </p:sp>
      <p:sp>
        <p:nvSpPr>
          <p:cNvPr id="2" name="TextBox 1"/>
          <p:cNvSpPr txBox="1"/>
          <p:nvPr/>
        </p:nvSpPr>
        <p:spPr>
          <a:xfrm>
            <a:off x="6477000" y="170320"/>
            <a:ext cx="15953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9/20/13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81348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1143000"/>
          </a:xfrm>
        </p:spPr>
        <p:txBody>
          <a:bodyPr/>
          <a:lstStyle/>
          <a:p>
            <a:r>
              <a:rPr lang="en-US" altLang="en-US" sz="4000">
                <a:solidFill>
                  <a:srgbClr val="FF0000"/>
                </a:solidFill>
              </a:rPr>
              <a:t>Articulos definidos</a:t>
            </a:r>
            <a:br>
              <a:rPr lang="en-US" altLang="en-US" sz="4000">
                <a:solidFill>
                  <a:srgbClr val="FF0000"/>
                </a:solidFill>
              </a:rPr>
            </a:br>
            <a:r>
              <a:rPr lang="en-US" altLang="en-US" sz="3200" i="1">
                <a:solidFill>
                  <a:schemeClr val="tx1"/>
                </a:solidFill>
              </a:rPr>
              <a:t>(Definate Articles)</a:t>
            </a:r>
            <a:endParaRPr lang="en-US" altLang="en-US" sz="400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76400"/>
            <a:ext cx="8229600" cy="4953000"/>
          </a:xfrm>
        </p:spPr>
        <p:txBody>
          <a:bodyPr/>
          <a:lstStyle/>
          <a:p>
            <a:r>
              <a:rPr lang="en-US" altLang="en-US" u="sng"/>
              <a:t>THE</a:t>
            </a:r>
            <a:r>
              <a:rPr lang="en-US" altLang="en-US"/>
              <a:t> in English is called a DEFINATE ARTICLE.  </a:t>
            </a:r>
          </a:p>
          <a:p>
            <a:r>
              <a:rPr lang="en-US" altLang="en-US"/>
              <a:t>In Spanish, the singular definite article is either EL or LA.</a:t>
            </a:r>
          </a:p>
          <a:p>
            <a:pPr>
              <a:buFontTx/>
              <a:buNone/>
            </a:pPr>
            <a:r>
              <a:rPr lang="en-US" altLang="en-US" i="1"/>
              <a:t>What “articulo definido”</a:t>
            </a:r>
            <a:r>
              <a:rPr lang="en-US" altLang="en-US"/>
              <a:t> </a:t>
            </a:r>
            <a:r>
              <a:rPr lang="en-US" altLang="en-US" i="1"/>
              <a:t>would you use?</a:t>
            </a:r>
          </a:p>
          <a:p>
            <a:pPr>
              <a:buFontTx/>
              <a:buNone/>
            </a:pPr>
            <a:r>
              <a:rPr lang="en-US" altLang="en-US"/>
              <a:t>	_____ muchacho		_____ muchacha</a:t>
            </a:r>
          </a:p>
          <a:p>
            <a:pPr>
              <a:buFontTx/>
              <a:buNone/>
            </a:pPr>
            <a:r>
              <a:rPr lang="en-US" altLang="en-US"/>
              <a:t>	_____ amigo			_____ amiga</a:t>
            </a:r>
          </a:p>
          <a:p>
            <a:pPr>
              <a:buFontTx/>
              <a:buNone/>
            </a:pPr>
            <a:r>
              <a:rPr lang="en-US" altLang="en-US"/>
              <a:t>	_____ colegio			_____ escuela</a:t>
            </a:r>
          </a:p>
          <a:p>
            <a:pPr>
              <a:buFontTx/>
              <a:buNone/>
            </a:pPr>
            <a:endParaRPr lang="en-US" altLang="en-US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517525" y="43434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 dirty="0" smtClean="0">
                <a:solidFill>
                  <a:srgbClr val="3333CC"/>
                </a:solidFill>
                <a:cs typeface="Arial" charset="0"/>
              </a:rPr>
              <a:t>El</a:t>
            </a:r>
            <a:endParaRPr lang="en-US" altLang="en-US" sz="3400" b="1" dirty="0" smtClean="0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5105400" y="43434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 smtClean="0">
                <a:solidFill>
                  <a:srgbClr val="3333CC"/>
                </a:solidFill>
                <a:cs typeface="Arial" charset="0"/>
              </a:rPr>
              <a:t>La</a:t>
            </a:r>
            <a:endParaRPr lang="en-US" altLang="en-US" sz="3400" b="1" smtClean="0">
              <a:solidFill>
                <a:srgbClr val="3333CC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37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772400" cy="1143000"/>
          </a:xfrm>
        </p:spPr>
        <p:txBody>
          <a:bodyPr/>
          <a:lstStyle/>
          <a:p>
            <a:r>
              <a:rPr lang="en-US" altLang="en-US" sz="3200" i="1"/>
              <a:t>What “articulo definido” would you use?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905000"/>
            <a:ext cx="8305800" cy="49530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/>
              <a:t>	_____ </a:t>
            </a:r>
            <a:r>
              <a:rPr lang="en-US" altLang="en-US" dirty="0" err="1"/>
              <a:t>muchachos</a:t>
            </a:r>
            <a:r>
              <a:rPr lang="en-US" altLang="en-US" dirty="0"/>
              <a:t>		_____ </a:t>
            </a:r>
            <a:r>
              <a:rPr lang="en-US" altLang="en-US" dirty="0" err="1"/>
              <a:t>muchachas</a:t>
            </a:r>
            <a:endParaRPr lang="en-US" altLang="en-US" dirty="0"/>
          </a:p>
          <a:p>
            <a:pPr>
              <a:buFontTx/>
              <a:buNone/>
            </a:pPr>
            <a:r>
              <a:rPr lang="en-US" altLang="en-US" dirty="0"/>
              <a:t>	_____ amigos			_____ </a:t>
            </a:r>
            <a:r>
              <a:rPr lang="en-US" altLang="en-US" dirty="0" err="1"/>
              <a:t>amigas</a:t>
            </a:r>
            <a:endParaRPr lang="en-US" altLang="en-US" dirty="0"/>
          </a:p>
          <a:p>
            <a:pPr>
              <a:buFontTx/>
              <a:buNone/>
            </a:pPr>
            <a:r>
              <a:rPr lang="en-US" altLang="en-US" dirty="0"/>
              <a:t>	_____ </a:t>
            </a:r>
            <a:r>
              <a:rPr lang="en-US" altLang="en-US" dirty="0" err="1"/>
              <a:t>colegios</a:t>
            </a:r>
            <a:r>
              <a:rPr lang="en-US" altLang="en-US" dirty="0"/>
              <a:t>		_____ </a:t>
            </a:r>
            <a:r>
              <a:rPr lang="en-US" altLang="en-US" dirty="0" err="1"/>
              <a:t>escuelas</a:t>
            </a:r>
            <a:endParaRPr lang="en-US" altLang="en-US" dirty="0"/>
          </a:p>
          <a:p>
            <a:pPr>
              <a:buFontTx/>
              <a:buNone/>
            </a:pPr>
            <a:endParaRPr lang="en-US" altLang="en-US" dirty="0"/>
          </a:p>
          <a:p>
            <a:r>
              <a:rPr lang="en-US" altLang="en-US" dirty="0"/>
              <a:t>So, the plural DEFINITE ARTICLES are</a:t>
            </a:r>
          </a:p>
          <a:p>
            <a:pPr>
              <a:buFontTx/>
              <a:buNone/>
            </a:pPr>
            <a:r>
              <a:rPr lang="en-US" altLang="en-US" dirty="0"/>
              <a:t>	_____________  and </a:t>
            </a:r>
            <a:r>
              <a:rPr lang="en-US" altLang="en-US" dirty="0" smtClean="0"/>
              <a:t>____________.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593725" y="18288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 smtClean="0">
                <a:solidFill>
                  <a:srgbClr val="3333CC"/>
                </a:solidFill>
                <a:cs typeface="Arial" charset="0"/>
              </a:rPr>
              <a:t>Los</a:t>
            </a:r>
            <a:endParaRPr lang="en-US" altLang="en-US" sz="3400" b="1" smtClean="0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4784725" y="1905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400" b="1" smtClean="0">
                <a:solidFill>
                  <a:srgbClr val="3333CC"/>
                </a:solidFill>
                <a:cs typeface="Arial" charset="0"/>
              </a:rPr>
              <a:t>Las</a:t>
            </a:r>
            <a:endParaRPr lang="en-US" altLang="en-US" sz="3400" b="1" smtClean="0">
              <a:solidFill>
                <a:srgbClr val="3333CC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26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rt Class">
  <a:themeElements>
    <a:clrScheme name="Art Class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279</Words>
  <Application>Microsoft Office PowerPoint</Application>
  <PresentationFormat>On-screen Show (4:3)</PresentationFormat>
  <Paragraphs>88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Office Theme</vt:lpstr>
      <vt:lpstr>Art Class</vt:lpstr>
      <vt:lpstr>Default Design</vt:lpstr>
      <vt:lpstr>Me llamo __________ Clase 7n/il (702) La fecha es el 19 de septiembre del 2013</vt:lpstr>
      <vt:lpstr>Vocabulario:</vt:lpstr>
      <vt:lpstr>PowerPoint Presentation</vt:lpstr>
      <vt:lpstr>PowerPoint Presentation</vt:lpstr>
      <vt:lpstr>Tarea </vt:lpstr>
      <vt:lpstr>PowerPoint Presentation</vt:lpstr>
      <vt:lpstr>Artículos y sustantivos</vt:lpstr>
      <vt:lpstr>Articulos definidos (Definate Articles)</vt:lpstr>
      <vt:lpstr>What “articulo definido” would you use?</vt:lpstr>
      <vt:lpstr>Genero y numero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7n/il (701) La fecha es el 17 de septiembre del 2013</dc:title>
  <dc:creator>Helen Zumaeta</dc:creator>
  <cp:lastModifiedBy>Helen Zumaeta</cp:lastModifiedBy>
  <cp:revision>20</cp:revision>
  <cp:lastPrinted>2013-09-19T16:50:55Z</cp:lastPrinted>
  <dcterms:created xsi:type="dcterms:W3CDTF">2013-09-16T21:45:47Z</dcterms:created>
  <dcterms:modified xsi:type="dcterms:W3CDTF">2013-09-27T21:03:26Z</dcterms:modified>
</cp:coreProperties>
</file>